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57" r:id="rId4"/>
    <p:sldId id="270" r:id="rId5"/>
    <p:sldId id="264" r:id="rId6"/>
    <p:sldId id="266" r:id="rId7"/>
    <p:sldId id="267" r:id="rId8"/>
    <p:sldId id="268" r:id="rId9"/>
    <p:sldId id="269" r:id="rId10"/>
    <p:sldId id="261" r:id="rId11"/>
    <p:sldId id="263" r:id="rId12"/>
  </p:sldIdLst>
  <p:sldSz cx="9144000" cy="6858000" type="screen4x3"/>
  <p:notesSz cx="6858000" cy="9144000"/>
  <p:custDataLst>
    <p:tags r:id="rId13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66778-34F4-4D9F-8AA1-CDDBFCC2640E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C84D2-43BB-46A1-BCE6-B1E0F9469F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66778-34F4-4D9F-8AA1-CDDBFCC2640E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C84D2-43BB-46A1-BCE6-B1E0F9469F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66778-34F4-4D9F-8AA1-CDDBFCC2640E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C84D2-43BB-46A1-BCE6-B1E0F9469F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66778-34F4-4D9F-8AA1-CDDBFCC2640E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C84D2-43BB-46A1-BCE6-B1E0F9469F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66778-34F4-4D9F-8AA1-CDDBFCC2640E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C84D2-43BB-46A1-BCE6-B1E0F9469F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66778-34F4-4D9F-8AA1-CDDBFCC2640E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C84D2-43BB-46A1-BCE6-B1E0F9469F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66778-34F4-4D9F-8AA1-CDDBFCC2640E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C84D2-43BB-46A1-BCE6-B1E0F9469F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66778-34F4-4D9F-8AA1-CDDBFCC2640E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C84D2-43BB-46A1-BCE6-B1E0F9469F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66778-34F4-4D9F-8AA1-CDDBFCC2640E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C84D2-43BB-46A1-BCE6-B1E0F9469F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66778-34F4-4D9F-8AA1-CDDBFCC2640E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C84D2-43BB-46A1-BCE6-B1E0F9469F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66778-34F4-4D9F-8AA1-CDDBFCC2640E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C84D2-43BB-46A1-BCE6-B1E0F9469F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866778-34F4-4D9F-8AA1-CDDBFCC2640E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5C84D2-43BB-46A1-BCE6-B1E0F9469FE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gif"/><Relationship Id="rId13" Type="http://schemas.openxmlformats.org/officeDocument/2006/relationships/image" Target="../media/image34.gif"/><Relationship Id="rId3" Type="http://schemas.openxmlformats.org/officeDocument/2006/relationships/image" Target="../media/image24.gif"/><Relationship Id="rId7" Type="http://schemas.openxmlformats.org/officeDocument/2006/relationships/image" Target="../media/image28.gif"/><Relationship Id="rId12" Type="http://schemas.openxmlformats.org/officeDocument/2006/relationships/image" Target="../media/image33.gif"/><Relationship Id="rId17" Type="http://schemas.openxmlformats.org/officeDocument/2006/relationships/image" Target="../media/image38.gif"/><Relationship Id="rId2" Type="http://schemas.openxmlformats.org/officeDocument/2006/relationships/image" Target="../media/image23.gif"/><Relationship Id="rId16" Type="http://schemas.openxmlformats.org/officeDocument/2006/relationships/image" Target="../media/image37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gif"/><Relationship Id="rId11" Type="http://schemas.openxmlformats.org/officeDocument/2006/relationships/image" Target="../media/image32.gif"/><Relationship Id="rId5" Type="http://schemas.openxmlformats.org/officeDocument/2006/relationships/image" Target="../media/image26.gif"/><Relationship Id="rId15" Type="http://schemas.openxmlformats.org/officeDocument/2006/relationships/image" Target="../media/image36.gif"/><Relationship Id="rId10" Type="http://schemas.openxmlformats.org/officeDocument/2006/relationships/image" Target="../media/image31.gif"/><Relationship Id="rId4" Type="http://schemas.openxmlformats.org/officeDocument/2006/relationships/image" Target="../media/image25.gif"/><Relationship Id="rId9" Type="http://schemas.openxmlformats.org/officeDocument/2006/relationships/image" Target="../media/image30.gif"/><Relationship Id="rId14" Type="http://schemas.openxmlformats.org/officeDocument/2006/relationships/image" Target="../media/image35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5.jpeg"/><Relationship Id="rId5" Type="http://schemas.openxmlformats.org/officeDocument/2006/relationships/image" Target="../media/image4.gif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7" Type="http://schemas.microsoft.com/office/2007/relationships/hdphoto" Target="../media/hdphoto1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2173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60" y="428604"/>
            <a:ext cx="625794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Britannic Bold" pitchFamily="34" charset="0"/>
              </a:rPr>
              <a:t>The example of invitation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857488" y="1714488"/>
            <a:ext cx="55721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Bradley Hand ITC" pitchFamily="66" charset="0"/>
              </a:rPr>
              <a:t>Please</a:t>
            </a:r>
            <a:r>
              <a:rPr lang="en-US" sz="3600" b="1" dirty="0">
                <a:latin typeface="Bradley Hand ITC" pitchFamily="66" charset="0"/>
              </a:rPr>
              <a:t>, come to my </a:t>
            </a:r>
            <a:r>
              <a:rPr lang="en-US" sz="3600" b="1" dirty="0" smtClean="0">
                <a:latin typeface="Bradley Hand ITC" pitchFamily="66" charset="0"/>
              </a:rPr>
              <a:t>party</a:t>
            </a:r>
            <a:endParaRPr lang="ru-RU" sz="3600" b="1" dirty="0"/>
          </a:p>
          <a:p>
            <a:pPr algn="ctr"/>
            <a:r>
              <a:rPr lang="en-US" sz="3600" b="1" dirty="0" err="1">
                <a:latin typeface="Bradley Hand ITC" pitchFamily="66" charset="0"/>
              </a:rPr>
              <a:t>on</a:t>
            </a:r>
            <a:r>
              <a:rPr lang="en-US" sz="3600" b="1" dirty="0" err="1" smtClean="0">
                <a:latin typeface="Bradley Hand ITC" pitchFamily="66" charset="0"/>
              </a:rPr>
              <a:t>__________at_____o’clock</a:t>
            </a:r>
            <a:endParaRPr lang="ru-RU" sz="3600" b="1" dirty="0"/>
          </a:p>
          <a:p>
            <a:pPr algn="ctr"/>
            <a:r>
              <a:rPr lang="en-US" sz="3600" b="1" dirty="0">
                <a:latin typeface="Bradley Hand ITC" pitchFamily="66" charset="0"/>
              </a:rPr>
              <a:t>There’ll be</a:t>
            </a:r>
            <a:r>
              <a:rPr lang="en-US" sz="3600" b="1" dirty="0" smtClean="0">
                <a:latin typeface="Bradley Hand ITC" pitchFamily="66" charset="0"/>
              </a:rPr>
              <a:t>______________</a:t>
            </a:r>
            <a:endParaRPr lang="ru-RU" sz="3600" b="1" dirty="0"/>
          </a:p>
          <a:p>
            <a:pPr algn="ctr"/>
            <a:r>
              <a:rPr lang="en-US" sz="3600" b="1" dirty="0" smtClean="0">
                <a:latin typeface="Bradley Hand ITC" pitchFamily="66" charset="0"/>
              </a:rPr>
              <a:t>_________and__________!</a:t>
            </a:r>
            <a:endParaRPr lang="ru-RU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357554" y="4714884"/>
            <a:ext cx="52149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b="1" dirty="0" smtClean="0">
                <a:latin typeface="Britannic Bold" pitchFamily="34" charset="0"/>
              </a:rPr>
              <a:t>Your_____________</a:t>
            </a:r>
            <a:endParaRPr lang="ru-RU" sz="3600" b="1" dirty="0"/>
          </a:p>
        </p:txBody>
      </p:sp>
      <p:sp>
        <p:nvSpPr>
          <p:cNvPr id="6" name="Блок-схема: процесс 5"/>
          <p:cNvSpPr/>
          <p:nvPr/>
        </p:nvSpPr>
        <p:spPr>
          <a:xfrm>
            <a:off x="5357818" y="2786058"/>
            <a:ext cx="2958598" cy="571504"/>
          </a:xfrm>
          <a:prstGeom prst="flowChart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Chocolate cake </a:t>
            </a:r>
            <a:endParaRPr lang="ru-RU" sz="3200" dirty="0"/>
          </a:p>
        </p:txBody>
      </p:sp>
      <p:sp>
        <p:nvSpPr>
          <p:cNvPr id="8" name="Блок-схема: процесс 7"/>
          <p:cNvSpPr/>
          <p:nvPr/>
        </p:nvSpPr>
        <p:spPr>
          <a:xfrm>
            <a:off x="2714612" y="3357562"/>
            <a:ext cx="2365850" cy="571504"/>
          </a:xfrm>
          <a:prstGeom prst="flowChart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Sandwiches </a:t>
            </a:r>
            <a:endParaRPr lang="ru-RU" sz="3200" dirty="0"/>
          </a:p>
        </p:txBody>
      </p:sp>
      <p:sp>
        <p:nvSpPr>
          <p:cNvPr id="9" name="Блок-схема: процесс 8"/>
          <p:cNvSpPr/>
          <p:nvPr/>
        </p:nvSpPr>
        <p:spPr>
          <a:xfrm>
            <a:off x="5868144" y="3357562"/>
            <a:ext cx="1811030" cy="571504"/>
          </a:xfrm>
          <a:prstGeom prst="flowChart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Music </a:t>
            </a:r>
            <a:endParaRPr lang="ru-RU" sz="3200" dirty="0"/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3669936" y="2194307"/>
            <a:ext cx="1811030" cy="571504"/>
          </a:xfrm>
          <a:prstGeom prst="flowChart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/>
              <a:t>T</a:t>
            </a:r>
            <a:r>
              <a:rPr lang="en-US" sz="3200" dirty="0" smtClean="0"/>
              <a:t>uesday </a:t>
            </a:r>
            <a:endParaRPr lang="ru-RU" sz="3200" dirty="0"/>
          </a:p>
        </p:txBody>
      </p:sp>
      <p:sp>
        <p:nvSpPr>
          <p:cNvPr id="11" name="Блок-схема: процесс 10"/>
          <p:cNvSpPr/>
          <p:nvPr/>
        </p:nvSpPr>
        <p:spPr>
          <a:xfrm>
            <a:off x="6042057" y="2166166"/>
            <a:ext cx="680941" cy="571504"/>
          </a:xfrm>
          <a:prstGeom prst="flowChart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11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4" y="1000108"/>
          <a:ext cx="8786876" cy="5643604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2196719"/>
                <a:gridCol w="2196719"/>
                <a:gridCol w="2196719"/>
                <a:gridCol w="2196719"/>
              </a:tblGrid>
              <a:tr h="1410901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ru-RU" dirty="0"/>
                    </a:p>
                  </a:txBody>
                  <a:tcPr/>
                </a:tc>
              </a:tr>
              <a:tr h="1410901"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</a:t>
                      </a:r>
                      <a:endParaRPr lang="ru-RU" dirty="0"/>
                    </a:p>
                  </a:txBody>
                  <a:tcPr/>
                </a:tc>
              </a:tr>
              <a:tr h="1410901">
                <a:tc>
                  <a:txBody>
                    <a:bodyPr/>
                    <a:lstStyle/>
                    <a:p>
                      <a:r>
                        <a:rPr lang="en-US" dirty="0" smtClean="0"/>
                        <a:t>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</a:t>
                      </a:r>
                      <a:endParaRPr lang="ru-RU" dirty="0"/>
                    </a:p>
                  </a:txBody>
                  <a:tcPr/>
                </a:tc>
              </a:tr>
              <a:tr h="1410901">
                <a:tc>
                  <a:txBody>
                    <a:bodyPr/>
                    <a:lstStyle/>
                    <a:p>
                      <a:r>
                        <a:rPr lang="en-US" dirty="0" smtClean="0"/>
                        <a:t>13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16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Рисунок 6" descr="42ws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14612" y="1214422"/>
            <a:ext cx="1445572" cy="1058196"/>
          </a:xfrm>
          <a:prstGeom prst="rect">
            <a:avLst/>
          </a:prstGeom>
        </p:spPr>
      </p:pic>
      <p:pic>
        <p:nvPicPr>
          <p:cNvPr id="8" name="Рисунок 7" descr="70r6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9520" y="1142984"/>
            <a:ext cx="935377" cy="1169221"/>
          </a:xfrm>
          <a:prstGeom prst="rect">
            <a:avLst/>
          </a:prstGeom>
        </p:spPr>
      </p:pic>
      <p:pic>
        <p:nvPicPr>
          <p:cNvPr id="10" name="Рисунок 9" descr="arg-glowing-bananas.g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1736" y="3786190"/>
            <a:ext cx="1516438" cy="1516438"/>
          </a:xfrm>
          <a:prstGeom prst="rect">
            <a:avLst/>
          </a:prstGeom>
        </p:spPr>
      </p:pic>
      <p:pic>
        <p:nvPicPr>
          <p:cNvPr id="11" name="Рисунок 10" descr="g2ksb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472" y="5297218"/>
            <a:ext cx="1455021" cy="1332195"/>
          </a:xfrm>
          <a:prstGeom prst="rect">
            <a:avLst/>
          </a:prstGeom>
        </p:spPr>
      </p:pic>
      <p:pic>
        <p:nvPicPr>
          <p:cNvPr id="12" name="Рисунок 11" descr="eet18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43438" y="2428868"/>
            <a:ext cx="1990322" cy="1355820"/>
          </a:xfrm>
          <a:prstGeom prst="rect">
            <a:avLst/>
          </a:prstGeom>
        </p:spPr>
      </p:pic>
      <p:pic>
        <p:nvPicPr>
          <p:cNvPr id="13" name="Рисунок 12" descr="65i87t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643438" y="5226682"/>
            <a:ext cx="1984133" cy="1443005"/>
          </a:xfrm>
          <a:prstGeom prst="rect">
            <a:avLst/>
          </a:prstGeom>
        </p:spPr>
      </p:pic>
      <p:pic>
        <p:nvPicPr>
          <p:cNvPr id="14" name="Рисунок 13" descr="smcake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072330" y="3929066"/>
            <a:ext cx="1488100" cy="1294000"/>
          </a:xfrm>
          <a:prstGeom prst="rect">
            <a:avLst/>
          </a:prstGeom>
        </p:spPr>
      </p:pic>
      <p:pic>
        <p:nvPicPr>
          <p:cNvPr id="15" name="Рисунок 14" descr="8m5.gi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786050" y="5155034"/>
            <a:ext cx="1417238" cy="1417238"/>
          </a:xfrm>
          <a:prstGeom prst="rect">
            <a:avLst/>
          </a:prstGeom>
        </p:spPr>
      </p:pic>
      <p:pic>
        <p:nvPicPr>
          <p:cNvPr id="16" name="Рисунок 15" descr="ani-dog_blink.gif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000628" y="1000108"/>
            <a:ext cx="1346376" cy="1464184"/>
          </a:xfrm>
          <a:prstGeom prst="rect">
            <a:avLst/>
          </a:prstGeom>
        </p:spPr>
      </p:pic>
      <p:pic>
        <p:nvPicPr>
          <p:cNvPr id="17" name="Рисунок 16" descr="BIG_Cat13.gif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786050" y="2373561"/>
            <a:ext cx="1143008" cy="1371610"/>
          </a:xfrm>
          <a:prstGeom prst="rect">
            <a:avLst/>
          </a:prstGeom>
        </p:spPr>
      </p:pic>
      <p:pic>
        <p:nvPicPr>
          <p:cNvPr id="18" name="Рисунок 17" descr="23m4.gif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7286644" y="2571744"/>
            <a:ext cx="1071570" cy="1190634"/>
          </a:xfrm>
          <a:prstGeom prst="rect">
            <a:avLst/>
          </a:prstGeom>
        </p:spPr>
      </p:pic>
      <p:pic>
        <p:nvPicPr>
          <p:cNvPr id="19" name="Рисунок 18" descr="e53.gif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642910" y="3929066"/>
            <a:ext cx="1133790" cy="1282136"/>
          </a:xfrm>
          <a:prstGeom prst="rect">
            <a:avLst/>
          </a:prstGeom>
        </p:spPr>
      </p:pic>
      <p:pic>
        <p:nvPicPr>
          <p:cNvPr id="21" name="Рисунок 20" descr="Frog_59.gif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857752" y="3910528"/>
            <a:ext cx="1214446" cy="1185871"/>
          </a:xfrm>
          <a:prstGeom prst="rect">
            <a:avLst/>
          </a:prstGeom>
        </p:spPr>
      </p:pic>
      <p:pic>
        <p:nvPicPr>
          <p:cNvPr id="22" name="Рисунок 21" descr="MONKEY10.gif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7286644" y="5368043"/>
            <a:ext cx="1445965" cy="1256612"/>
          </a:xfrm>
          <a:prstGeom prst="rect">
            <a:avLst/>
          </a:prstGeom>
        </p:spPr>
      </p:pic>
      <p:pic>
        <p:nvPicPr>
          <p:cNvPr id="23" name="Рисунок 22" descr="Mouse17.gif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642910" y="1071546"/>
            <a:ext cx="992059" cy="1322745"/>
          </a:xfrm>
          <a:prstGeom prst="rect">
            <a:avLst/>
          </a:prstGeom>
        </p:spPr>
      </p:pic>
      <p:pic>
        <p:nvPicPr>
          <p:cNvPr id="20" name="Рисунок 19" descr="075.gif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500034" y="2357430"/>
            <a:ext cx="1428760" cy="1428760"/>
          </a:xfrm>
          <a:prstGeom prst="rect">
            <a:avLst/>
          </a:prstGeom>
        </p:spPr>
      </p:pic>
      <p:sp>
        <p:nvSpPr>
          <p:cNvPr id="24" name="Заголовок 23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I’d like to have… But I have got… It’s…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4" cstate="print"/>
          <a:stretch>
            <a:fillRect/>
          </a:stretch>
        </p:blipFill>
        <p:spPr>
          <a:xfrm>
            <a:off x="1142976" y="5429264"/>
            <a:ext cx="304800" cy="304800"/>
          </a:xfrm>
          <a:prstGeom prst="rect">
            <a:avLst/>
          </a:prstGeom>
        </p:spPr>
      </p:pic>
      <p:pic>
        <p:nvPicPr>
          <p:cNvPr id="6" name="Рисунок 5" descr="Presents3.g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20" y="3429000"/>
            <a:ext cx="2857500" cy="2466975"/>
          </a:xfrm>
          <a:prstGeom prst="rect">
            <a:avLst/>
          </a:prstGeom>
        </p:spPr>
      </p:pic>
      <p:pic>
        <p:nvPicPr>
          <p:cNvPr id="9" name="Рисунок 8" descr="52918-24med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tretch>
            <a:fillRect/>
          </a:stretch>
        </p:blipFill>
        <p:spPr>
          <a:xfrm rot="1154856">
            <a:off x="6407659" y="3545919"/>
            <a:ext cx="2412306" cy="2374964"/>
          </a:xfrm>
          <a:prstGeom prst="rect">
            <a:avLst/>
          </a:prstGeom>
        </p:spPr>
      </p:pic>
      <p:pic>
        <p:nvPicPr>
          <p:cNvPr id="11" name="Рисунок 10" descr="birthday_cake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86116" y="4357694"/>
            <a:ext cx="2735987" cy="2333636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714348" y="1571612"/>
            <a:ext cx="778674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Birthday Party</a:t>
            </a:r>
            <a:endParaRPr lang="ru-RU" sz="7200" b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74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/>
          <a:lstStyle/>
          <a:p>
            <a:r>
              <a:rPr lang="en-US" b="1" dirty="0" smtClean="0"/>
              <a:t>Phonetic exercise</a:t>
            </a:r>
            <a:endParaRPr lang="ru-RU" b="1" dirty="0"/>
          </a:p>
        </p:txBody>
      </p:sp>
      <p:grpSp>
        <p:nvGrpSpPr>
          <p:cNvPr id="26" name="Группа 25"/>
          <p:cNvGrpSpPr/>
          <p:nvPr/>
        </p:nvGrpSpPr>
        <p:grpSpPr>
          <a:xfrm>
            <a:off x="357158" y="357166"/>
            <a:ext cx="1533035" cy="2571744"/>
            <a:chOff x="357158" y="357166"/>
            <a:chExt cx="1533035" cy="2571744"/>
          </a:xfrm>
        </p:grpSpPr>
        <p:pic>
          <p:nvPicPr>
            <p:cNvPr id="5" name="Рисунок 4" descr="j0091883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57158" y="357166"/>
              <a:ext cx="1533035" cy="2571744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785786" y="1000108"/>
              <a:ext cx="92869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 smtClean="0"/>
                <a:t>[</a:t>
              </a:r>
              <a:r>
                <a:rPr lang="en-US" sz="4400" b="1" dirty="0"/>
                <a:t>p</a:t>
              </a:r>
              <a:r>
                <a:rPr lang="en-US" sz="4400" b="1" dirty="0" smtClean="0"/>
                <a:t>]</a:t>
              </a:r>
              <a:endParaRPr lang="ru-RU" sz="4400" b="1" dirty="0"/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2295584" y="2100087"/>
            <a:ext cx="1533035" cy="2571744"/>
            <a:chOff x="2214546" y="2143116"/>
            <a:chExt cx="1533035" cy="2571744"/>
          </a:xfrm>
        </p:grpSpPr>
        <p:pic>
          <p:nvPicPr>
            <p:cNvPr id="7" name="Рисунок 6" descr="j0091883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214546" y="2143116"/>
              <a:ext cx="1533035" cy="2571744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2571736" y="2786058"/>
              <a:ext cx="92869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 smtClean="0"/>
                <a:t>[</a:t>
              </a:r>
              <a:r>
                <a:rPr lang="el-GR" sz="4400" b="1" dirty="0" smtClean="0"/>
                <a:t>θ</a:t>
              </a:r>
              <a:r>
                <a:rPr lang="en-US" sz="4400" b="1" dirty="0" smtClean="0"/>
                <a:t>]</a:t>
              </a:r>
              <a:endParaRPr lang="ru-RU" sz="4400" b="1" dirty="0"/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7091630" y="4286256"/>
            <a:ext cx="1533035" cy="2571744"/>
            <a:chOff x="5000628" y="1928802"/>
            <a:chExt cx="1533035" cy="2571744"/>
          </a:xfrm>
        </p:grpSpPr>
        <p:pic>
          <p:nvPicPr>
            <p:cNvPr id="9" name="Рисунок 8" descr="j0091883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00628" y="1928802"/>
              <a:ext cx="1533035" cy="2571744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5286380" y="2571744"/>
              <a:ext cx="114300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/>
                <a:t>[ð]</a:t>
              </a:r>
              <a:endParaRPr lang="ru-RU" sz="4400" b="1" dirty="0"/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7143768" y="142852"/>
            <a:ext cx="1533035" cy="2571744"/>
            <a:chOff x="7143768" y="142852"/>
            <a:chExt cx="1533035" cy="2571744"/>
          </a:xfrm>
        </p:grpSpPr>
        <p:pic>
          <p:nvPicPr>
            <p:cNvPr id="11" name="Рисунок 10" descr="j0091883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143768" y="142852"/>
              <a:ext cx="1533035" cy="2571744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7286644" y="785794"/>
              <a:ext cx="114300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 smtClean="0"/>
                <a:t>[t]</a:t>
              </a:r>
              <a:endParaRPr lang="ru-RU" sz="4400" b="1" dirty="0"/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5108863" y="1769549"/>
            <a:ext cx="1533035" cy="2571744"/>
            <a:chOff x="4214810" y="4143380"/>
            <a:chExt cx="1533035" cy="2571744"/>
          </a:xfrm>
        </p:grpSpPr>
        <p:pic>
          <p:nvPicPr>
            <p:cNvPr id="10" name="Рисунок 9" descr="j0091883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214810" y="4143380"/>
              <a:ext cx="1533035" cy="2571744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4500562" y="4786322"/>
              <a:ext cx="92869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 smtClean="0"/>
                <a:t>[</a:t>
              </a:r>
              <a:r>
                <a:rPr lang="en-US" sz="4400" b="1" dirty="0"/>
                <a:t>k</a:t>
              </a:r>
              <a:r>
                <a:rPr lang="en-US" sz="4400" b="1" dirty="0" smtClean="0"/>
                <a:t>]</a:t>
              </a:r>
              <a:endParaRPr lang="ru-RU" sz="4400" b="1" dirty="0"/>
            </a:p>
          </p:txBody>
        </p:sp>
      </p:grpSp>
      <p:pic>
        <p:nvPicPr>
          <p:cNvPr id="21" name="Рисунок 20" descr="B_Fly1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28992" y="1056735"/>
            <a:ext cx="1552575" cy="1419225"/>
          </a:xfrm>
          <a:prstGeom prst="rect">
            <a:avLst/>
          </a:prstGeom>
        </p:spPr>
      </p:pic>
      <p:pic>
        <p:nvPicPr>
          <p:cNvPr id="22" name="Рисунок 21" descr="B_Fly1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2910" y="2428868"/>
            <a:ext cx="1552575" cy="1419225"/>
          </a:xfrm>
          <a:prstGeom prst="rect">
            <a:avLst/>
          </a:prstGeom>
        </p:spPr>
      </p:pic>
      <p:pic>
        <p:nvPicPr>
          <p:cNvPr id="23" name="Рисунок 22" descr="B_Fly1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86578" y="2143116"/>
            <a:ext cx="1552575" cy="1419225"/>
          </a:xfrm>
          <a:prstGeom prst="rect">
            <a:avLst/>
          </a:prstGeom>
        </p:spPr>
      </p:pic>
      <p:pic>
        <p:nvPicPr>
          <p:cNvPr id="24" name="Рисунок 23" descr="B_Fly1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3440" y="3385959"/>
            <a:ext cx="1552575" cy="141922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569" y="3952875"/>
            <a:ext cx="3086100" cy="29051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754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5828" y="4342368"/>
            <a:ext cx="2190750" cy="194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ятно 2 4"/>
          <p:cNvSpPr/>
          <p:nvPr/>
        </p:nvSpPr>
        <p:spPr>
          <a:xfrm>
            <a:off x="0" y="32970"/>
            <a:ext cx="3168352" cy="2060848"/>
          </a:xfrm>
          <a:prstGeom prst="irregularSeal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New words</a:t>
            </a:r>
            <a:endParaRPr lang="ru-RU" dirty="0"/>
          </a:p>
        </p:txBody>
      </p:sp>
      <p:grpSp>
        <p:nvGrpSpPr>
          <p:cNvPr id="19" name="Группа 18"/>
          <p:cNvGrpSpPr/>
          <p:nvPr/>
        </p:nvGrpSpPr>
        <p:grpSpPr>
          <a:xfrm>
            <a:off x="323528" y="2276872"/>
            <a:ext cx="2016224" cy="2843393"/>
            <a:chOff x="323528" y="2276872"/>
            <a:chExt cx="2016224" cy="2843393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46" r="14445"/>
            <a:stretch/>
          </p:blipFill>
          <p:spPr>
            <a:xfrm>
              <a:off x="323528" y="2276872"/>
              <a:ext cx="2016224" cy="2843393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323528" y="4750933"/>
              <a:ext cx="2016224" cy="369332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An invitation card</a:t>
              </a:r>
              <a:endParaRPr lang="ru-RU" b="1" dirty="0"/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2838336" y="4293096"/>
            <a:ext cx="1628775" cy="2299216"/>
            <a:chOff x="2909866" y="692696"/>
            <a:chExt cx="1628775" cy="2299216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09866" y="692696"/>
              <a:ext cx="1628775" cy="2114550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2909866" y="2622580"/>
              <a:ext cx="1628775" cy="369332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/>
                <a:t>A candle</a:t>
              </a:r>
              <a:endParaRPr lang="ru-RU" b="1" dirty="0"/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5796136" y="469471"/>
            <a:ext cx="2305050" cy="3614802"/>
            <a:chOff x="5508104" y="83096"/>
            <a:chExt cx="2305050" cy="3614802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08104" y="83096"/>
              <a:ext cx="2305050" cy="3333750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6005799" y="3328566"/>
              <a:ext cx="1628775" cy="369332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/>
                <a:t>To decorate</a:t>
              </a:r>
              <a:endParaRPr lang="ru-RU" b="1" dirty="0"/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2645253" y="468722"/>
            <a:ext cx="2857500" cy="3429000"/>
            <a:chOff x="2969259" y="3031706"/>
            <a:chExt cx="2857500" cy="3429000"/>
          </a:xfrm>
        </p:grpSpPr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9259" y="3031706"/>
              <a:ext cx="2857500" cy="3429000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3583621" y="6087230"/>
              <a:ext cx="1628775" cy="369332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/>
                <a:t>To celebrate</a:t>
              </a:r>
              <a:endParaRPr lang="ru-RU" b="1" dirty="0"/>
            </a:p>
          </p:txBody>
        </p:sp>
      </p:grpSp>
      <p:sp>
        <p:nvSpPr>
          <p:cNvPr id="18" name="Пятно 2 17"/>
          <p:cNvSpPr/>
          <p:nvPr/>
        </p:nvSpPr>
        <p:spPr>
          <a:xfrm>
            <a:off x="0" y="21673"/>
            <a:ext cx="3168352" cy="2060848"/>
          </a:xfrm>
          <a:prstGeom prst="irregularSeal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What is missing?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2711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74638"/>
            <a:ext cx="6768752" cy="11430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The most </a:t>
            </a:r>
            <a:r>
              <a:rPr lang="en-US" b="1" dirty="0" err="1"/>
              <a:t>favourite</a:t>
            </a:r>
            <a:r>
              <a:rPr lang="en-US" b="1" dirty="0"/>
              <a:t> holiday among the people is birthday.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208758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750903"/>
            <a:ext cx="9144000" cy="1077218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en-US" sz="3200" b="1" dirty="0"/>
              <a:t>One of the greatest birthday traditions is decorating of birthday cake covered with candles. 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06575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3995936" y="0"/>
            <a:ext cx="4896544" cy="1340768"/>
          </a:xfrm>
          <a:prstGeom prst="cloudCallout">
            <a:avLst>
              <a:gd name="adj1" fmla="val -21399"/>
              <a:gd name="adj2" fmla="val 8265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b="1" dirty="0" smtClean="0"/>
              <a:t>I wish…</a:t>
            </a:r>
            <a:endParaRPr lang="ru-RU" sz="44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3855" y="5780782"/>
            <a:ext cx="9144000" cy="1077218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just"/>
            <a:r>
              <a:rPr lang="en-US" sz="3200" b="1" dirty="0"/>
              <a:t>The birthday boy or girl makes a silent wish and blows out the candles.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196612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4392488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b="1" dirty="0"/>
              <a:t>Boys and girls invite their friends to a birthday party they eat a lot of sweet, play different games and just have fun. 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994859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just"/>
            <a:r>
              <a:rPr lang="en-US" sz="3200" b="1" dirty="0"/>
              <a:t>Children write special invitation cards and give them to their friends to make know when and where the celebration party will take place.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622639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aa332c2d518ec5b70811c1ce29b8c14028972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183</Words>
  <Application>Microsoft Office PowerPoint</Application>
  <PresentationFormat>Экран (4:3)</PresentationFormat>
  <Paragraphs>47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Phonetic exercise</vt:lpstr>
      <vt:lpstr>Презентация PowerPoint</vt:lpstr>
      <vt:lpstr>The most favourite holiday among the people is birthday. </vt:lpstr>
      <vt:lpstr>Презентация PowerPoint</vt:lpstr>
      <vt:lpstr>Презентация PowerPoint</vt:lpstr>
      <vt:lpstr>Презентация PowerPoint</vt:lpstr>
      <vt:lpstr>Презентация PowerPoint</vt:lpstr>
      <vt:lpstr>The example of invitation</vt:lpstr>
      <vt:lpstr>I’d like to have… But I have got… It’s…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17</cp:revision>
  <dcterms:created xsi:type="dcterms:W3CDTF">2010-11-18T20:34:51Z</dcterms:created>
  <dcterms:modified xsi:type="dcterms:W3CDTF">2014-03-17T19:30:25Z</dcterms:modified>
</cp:coreProperties>
</file>